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262" r:id="rId2"/>
    <p:sldId id="263" r:id="rId3"/>
    <p:sldId id="260" r:id="rId4"/>
    <p:sldId id="261" r:id="rId5"/>
  </p:sldIdLst>
  <p:sldSz cx="9144000" cy="6858000" type="screen4x3"/>
  <p:notesSz cx="6807200" cy="99393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7" autoAdjust="0"/>
    <p:restoredTop sz="94575" autoAdjust="0"/>
  </p:normalViewPr>
  <p:slideViewPr>
    <p:cSldViewPr snapToGrid="0" showGuides="1">
      <p:cViewPr varScale="1">
        <p:scale>
          <a:sx n="47" d="100"/>
          <a:sy n="47" d="100"/>
        </p:scale>
        <p:origin x="677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8" d="100"/>
          <a:sy n="58" d="100"/>
        </p:scale>
        <p:origin x="3250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083324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50375" cy="4973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825" y="1"/>
            <a:ext cx="2950375" cy="4973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72050" cy="37290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8055" y="4720985"/>
            <a:ext cx="4991091" cy="44731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41971"/>
            <a:ext cx="2950375" cy="4973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3" tIns="45777" rIns="91553" bIns="45777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825" y="9441971"/>
            <a:ext cx="2950375" cy="4973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3" tIns="45777" rIns="91553" bIns="45777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fld id="{85D5B65E-65D0-4575-ABD9-A3A24C53BA9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589411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A82DCA7-4BCF-4611-9743-1305192C29CE}" type="slidenum">
              <a:rPr lang="en-US" altLang="ja-JP" smtClean="0">
                <a:latin typeface="Times New Roman" charset="0"/>
              </a:rPr>
              <a:pPr>
                <a:defRPr/>
              </a:pPr>
              <a:t>1</a:t>
            </a:fld>
            <a:endParaRPr lang="en-US" altLang="ja-JP">
              <a:latin typeface="Times New Roman" charset="0"/>
            </a:endParaRPr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A82DCA7-4BCF-4611-9743-1305192C29CE}" type="slidenum">
              <a:rPr lang="en-US" altLang="ja-JP" smtClean="0">
                <a:latin typeface="Times New Roman" charset="0"/>
              </a:rPr>
              <a:pPr>
                <a:defRPr/>
              </a:pPr>
              <a:t>2</a:t>
            </a:fld>
            <a:endParaRPr lang="en-US" altLang="ja-JP">
              <a:latin typeface="Times New Roman" charset="0"/>
            </a:endParaRPr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8A56BF1-F4D6-45CB-AAA9-9B6948662A85}" type="slidenum">
              <a:rPr lang="en-US" altLang="ja-JP" smtClean="0">
                <a:latin typeface="Times New Roman" charset="0"/>
              </a:rPr>
              <a:pPr>
                <a:defRPr/>
              </a:pPr>
              <a:t>3</a:t>
            </a:fld>
            <a:endParaRPr lang="en-US" altLang="ja-JP">
              <a:latin typeface="Times New Roman" charset="0"/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213954B-FA37-4262-8D11-8A34E30E648B}" type="slidenum">
              <a:rPr lang="en-US" altLang="ja-JP" smtClean="0">
                <a:latin typeface="Times New Roman" charset="0"/>
              </a:rPr>
              <a:pPr>
                <a:defRPr/>
              </a:pPr>
              <a:t>4</a:t>
            </a:fld>
            <a:endParaRPr lang="en-US" altLang="ja-JP">
              <a:latin typeface="Times New Roman" charset="0"/>
            </a:endParaRPr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Times New Roman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71DD32-DFD7-42E7-B6B6-B6ACB955775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35615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66596D-34C2-46C1-B374-7E8C8A479D3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87903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FE0FE5-9DA5-4637-A876-5A3E2F0AD84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92474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7F054F-1C24-48D3-A525-F2780EAE86F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34303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90DB30-7CFA-4C4B-A45A-C34B3F879A9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422262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D01A4-A245-4769-A827-8EBD2216A46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68030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76BD98-A520-44B0-8075-1CAD1BD4DBB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716956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99D2D3-DB0B-4D59-BE2D-0BB4FD81FAC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28124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F5FC1F-3F6F-4B26-98F8-045A01F2970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986221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E33983-CA7D-4EBE-ADD7-91749E79695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794752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B6B77B-CD39-441D-A9A2-0A40282407B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481618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7EC23A5-9354-4C2C-BBB3-BF187FB1323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2"/>
          <p:cNvSpPr txBox="1">
            <a:spLocks noChangeArrowheads="1"/>
          </p:cNvSpPr>
          <p:nvPr/>
        </p:nvSpPr>
        <p:spPr bwMode="auto">
          <a:xfrm>
            <a:off x="685800" y="694660"/>
            <a:ext cx="7772400" cy="2143125"/>
          </a:xfrm>
          <a:prstGeom prst="rect">
            <a:avLst/>
          </a:prstGeom>
          <a:solidFill>
            <a:schemeClr val="bg1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ja-JP" altLang="en-US" sz="3400" dirty="0"/>
              <a:t>日本心血管インターベンション治療学会　</a:t>
            </a:r>
            <a:r>
              <a:rPr lang="ja-JP" altLang="en-US" sz="3400" dirty="0">
                <a:latin typeface="Arial" charset="0"/>
              </a:rPr>
              <a:t>ＣＯ Ｉ 開示</a:t>
            </a:r>
            <a:br>
              <a:rPr lang="en-US" altLang="ja-JP" sz="3400" b="1" dirty="0">
                <a:latin typeface="Arial" charset="0"/>
              </a:rPr>
            </a:br>
            <a:r>
              <a:rPr lang="ja-JP" altLang="en-US" sz="1400" b="1" dirty="0">
                <a:latin typeface="Arial" charset="0"/>
              </a:rPr>
              <a:t>　</a:t>
            </a:r>
            <a:br>
              <a:rPr lang="en-US" altLang="ja-JP" sz="2000" b="1" i="1" dirty="0"/>
            </a:br>
            <a:r>
              <a:rPr lang="ja-JP" altLang="en-US" sz="2000" b="1" i="1" dirty="0"/>
              <a:t>筆頭発表者名：　○○　○○</a:t>
            </a:r>
            <a:endParaRPr lang="en-US" altLang="ja-JP" sz="2000" b="1" i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576" y="1467011"/>
            <a:ext cx="1906958" cy="11295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>
          <a:xfrm>
            <a:off x="485775" y="3114530"/>
            <a:ext cx="8342312" cy="479425"/>
          </a:xfrm>
        </p:spPr>
        <p:txBody>
          <a:bodyPr rtlCol="0">
            <a:normAutofit/>
          </a:bodyPr>
          <a:lstStyle/>
          <a:p>
            <a:pPr algn="ctr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ja-JP" altLang="en-US" sz="2400" dirty="0">
                <a:latin typeface="Arial" charset="0"/>
              </a:rPr>
              <a:t>演題発表に関連し、開示すべき</a:t>
            </a:r>
            <a:r>
              <a:rPr lang="en-US" altLang="ja-JP" sz="2400" dirty="0">
                <a:latin typeface="Arial" charset="0"/>
              </a:rPr>
              <a:t>CO I </a:t>
            </a:r>
            <a:r>
              <a:rPr lang="ja-JP" altLang="en-US" sz="2400" dirty="0">
                <a:latin typeface="Arial" charset="0"/>
              </a:rPr>
              <a:t>関係にある企業などとして、</a:t>
            </a:r>
            <a:endParaRPr lang="en-US" altLang="ja-JP" sz="2400" dirty="0">
              <a:latin typeface="Arial" charset="0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1057587" y="3595664"/>
            <a:ext cx="2365374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①顧問：</a:t>
            </a:r>
            <a:endParaRPr lang="en-US" altLang="ja-JP" sz="15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②株保有・利益：　</a:t>
            </a:r>
            <a:endParaRPr lang="en-US" altLang="ja-JP" sz="15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③特許使用料：</a:t>
            </a:r>
            <a:endParaRPr lang="en-US" altLang="ja-JP" sz="15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④講演料：</a:t>
            </a:r>
            <a:endParaRPr lang="en-US" altLang="ja-JP" sz="15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⑤原稿料：</a:t>
            </a:r>
            <a:endParaRPr lang="en-US" altLang="ja-JP" sz="15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⑥受託研究・共同研究費：</a:t>
            </a:r>
            <a:endParaRPr lang="en-US" altLang="ja-JP" sz="15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⑦奨学寄付金：</a:t>
            </a:r>
            <a:endParaRPr lang="en-US" altLang="ja-JP" sz="15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⑧寄付講座所属：</a:t>
            </a:r>
            <a:endParaRPr lang="en-US" altLang="ja-JP" sz="15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⑨贈答品などの報酬：</a:t>
            </a:r>
          </a:p>
        </p:txBody>
      </p:sp>
      <p:sp>
        <p:nvSpPr>
          <p:cNvPr id="11" name="正方形/長方形 10"/>
          <p:cNvSpPr/>
          <p:nvPr/>
        </p:nvSpPr>
        <p:spPr>
          <a:xfrm>
            <a:off x="3942603" y="3595664"/>
            <a:ext cx="1630892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なし</a:t>
            </a:r>
          </a:p>
          <a:p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なし</a:t>
            </a:r>
          </a:p>
          <a:p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なし</a:t>
            </a:r>
          </a:p>
          <a:p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なし</a:t>
            </a:r>
          </a:p>
          <a:p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○○製薬</a:t>
            </a:r>
          </a:p>
          <a:p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○○製薬</a:t>
            </a:r>
          </a:p>
          <a:p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○○製薬</a:t>
            </a:r>
          </a:p>
          <a:p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あり（○○製薬）</a:t>
            </a:r>
          </a:p>
          <a:p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なし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39FAA83F-03F9-4BED-A65E-55715F2DB80D}"/>
              </a:ext>
            </a:extLst>
          </p:cNvPr>
          <p:cNvSpPr/>
          <p:nvPr/>
        </p:nvSpPr>
        <p:spPr>
          <a:xfrm>
            <a:off x="0" y="0"/>
            <a:ext cx="156966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ja-JP" altLang="en-US" dirty="0">
                <a:latin typeface="HGP創英角ｺﾞｼｯｸUB" pitchFamily="50" charset="-128"/>
                <a:ea typeface="HGP創英角ｺﾞｼｯｸUB" pitchFamily="50" charset="-128"/>
              </a:rPr>
              <a:t>様式１－</a:t>
            </a:r>
            <a:r>
              <a:rPr kumimoji="0" lang="en-US" altLang="ja-JP">
                <a:latin typeface="HGP創英角ｺﾞｼｯｸUB" pitchFamily="50" charset="-128"/>
                <a:ea typeface="HGP創英角ｺﾞｼｯｸUB" pitchFamily="50" charset="-128"/>
              </a:rPr>
              <a:t>B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236565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6705" y="379076"/>
            <a:ext cx="1689244" cy="10005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正方形/長方形 6"/>
          <p:cNvSpPr>
            <a:spLocks noChangeArrowheads="1"/>
          </p:cNvSpPr>
          <p:nvPr/>
        </p:nvSpPr>
        <p:spPr bwMode="auto">
          <a:xfrm>
            <a:off x="839736" y="1556577"/>
            <a:ext cx="7796213" cy="146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342900" indent="-342900" fontAlgn="auto">
              <a:lnSpc>
                <a:spcPts val="2500"/>
              </a:lnSpc>
              <a:spcBef>
                <a:spcPct val="20000"/>
              </a:spcBef>
              <a:spcAft>
                <a:spcPts val="0"/>
              </a:spcAft>
              <a:defRPr/>
            </a:pPr>
            <a:r>
              <a:rPr lang="ja-JP" altLang="en-US" dirty="0">
                <a:latin typeface="Arial" charset="0"/>
                <a:ea typeface="+mn-ea"/>
              </a:rPr>
              <a:t>筆頭発表者：演題発表に関連し、開示すべき</a:t>
            </a:r>
            <a:r>
              <a:rPr lang="en-US" altLang="ja-JP" dirty="0">
                <a:latin typeface="Arial" charset="0"/>
                <a:ea typeface="+mn-ea"/>
              </a:rPr>
              <a:t>CO I </a:t>
            </a:r>
            <a:r>
              <a:rPr lang="ja-JP" altLang="en-US" dirty="0">
                <a:latin typeface="Arial" charset="0"/>
                <a:ea typeface="+mn-ea"/>
              </a:rPr>
              <a:t>関係に</a:t>
            </a:r>
            <a:endParaRPr lang="en-US" altLang="ja-JP" dirty="0">
              <a:latin typeface="Arial" charset="0"/>
              <a:ea typeface="+mn-ea"/>
            </a:endParaRPr>
          </a:p>
          <a:p>
            <a:pPr marL="342900" indent="-342900" fontAlgn="auto">
              <a:lnSpc>
                <a:spcPts val="2500"/>
              </a:lnSpc>
              <a:spcBef>
                <a:spcPct val="20000"/>
              </a:spcBef>
              <a:spcAft>
                <a:spcPts val="0"/>
              </a:spcAft>
              <a:defRPr/>
            </a:pPr>
            <a:r>
              <a:rPr lang="ja-JP" altLang="en-US" dirty="0">
                <a:latin typeface="Arial" charset="0"/>
                <a:ea typeface="+mn-ea"/>
              </a:rPr>
              <a:t>ある企業などはありません。</a:t>
            </a:r>
            <a:endParaRPr lang="en-US" altLang="ja-JP" dirty="0">
              <a:latin typeface="Arial" charset="0"/>
              <a:ea typeface="+mn-ea"/>
            </a:endParaRPr>
          </a:p>
          <a:p>
            <a:pPr marL="342900" indent="-342900" fontAlgn="auto">
              <a:lnSpc>
                <a:spcPts val="2500"/>
              </a:lnSpc>
              <a:spcBef>
                <a:spcPct val="20000"/>
              </a:spcBef>
              <a:spcAft>
                <a:spcPts val="0"/>
              </a:spcAft>
              <a:defRPr/>
            </a:pPr>
            <a:r>
              <a:rPr lang="ja-JP" altLang="en-US" dirty="0">
                <a:latin typeface="Arial" charset="0"/>
                <a:ea typeface="+mn-ea"/>
              </a:rPr>
              <a:t>或いは、</a:t>
            </a:r>
          </a:p>
        </p:txBody>
      </p:sp>
      <p:sp>
        <p:nvSpPr>
          <p:cNvPr id="4" name="正方形/長方形 3"/>
          <p:cNvSpPr/>
          <p:nvPr/>
        </p:nvSpPr>
        <p:spPr>
          <a:xfrm>
            <a:off x="839736" y="2849717"/>
            <a:ext cx="3570208" cy="3877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fontAlgn="auto" hangingPunct="1">
              <a:lnSpc>
                <a:spcPct val="80000"/>
              </a:lnSpc>
              <a:spcAft>
                <a:spcPts val="0"/>
              </a:spcAft>
              <a:buNone/>
              <a:defRPr/>
            </a:pPr>
            <a:r>
              <a:rPr lang="ja-JP" altLang="en-US" u="sng" dirty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筆頭発表者のＣＯＩ開示</a:t>
            </a:r>
            <a:endParaRPr lang="en-US" altLang="ja-JP" u="sng" dirty="0">
              <a:latin typeface="HGSｺﾞｼｯｸE" panose="020B0900000000000000" pitchFamily="50" charset="-128"/>
              <a:ea typeface="HGSｺﾞｼｯｸE" panose="020B0900000000000000" pitchFamily="50" charset="-128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1411548" y="3418684"/>
            <a:ext cx="2365374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①顧問：</a:t>
            </a:r>
            <a:endParaRPr lang="en-US" altLang="ja-JP" sz="15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②株保有・利益：　</a:t>
            </a:r>
            <a:endParaRPr lang="en-US" altLang="ja-JP" sz="15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③特許使用料：</a:t>
            </a:r>
            <a:endParaRPr lang="en-US" altLang="ja-JP" sz="15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④講演料：</a:t>
            </a:r>
            <a:endParaRPr lang="en-US" altLang="ja-JP" sz="15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⑤原稿料：</a:t>
            </a:r>
            <a:endParaRPr lang="en-US" altLang="ja-JP" sz="15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⑥受託研究・共同研究費：</a:t>
            </a:r>
            <a:endParaRPr lang="en-US" altLang="ja-JP" sz="15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⑦奨学寄付金：</a:t>
            </a:r>
            <a:endParaRPr lang="en-US" altLang="ja-JP" sz="15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⑧寄付講座所属：</a:t>
            </a:r>
            <a:endParaRPr lang="en-US" altLang="ja-JP" sz="15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⑨贈答品などの報酬：</a:t>
            </a:r>
          </a:p>
        </p:txBody>
      </p:sp>
      <p:sp>
        <p:nvSpPr>
          <p:cNvPr id="22" name="正方形/長方形 21"/>
          <p:cNvSpPr/>
          <p:nvPr/>
        </p:nvSpPr>
        <p:spPr>
          <a:xfrm>
            <a:off x="4296564" y="3418684"/>
            <a:ext cx="1630892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なし</a:t>
            </a:r>
          </a:p>
          <a:p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なし</a:t>
            </a:r>
          </a:p>
          <a:p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なし</a:t>
            </a:r>
          </a:p>
          <a:p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なし</a:t>
            </a:r>
          </a:p>
          <a:p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○○製薬</a:t>
            </a:r>
          </a:p>
          <a:p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○○製薬</a:t>
            </a:r>
          </a:p>
          <a:p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○○製薬</a:t>
            </a:r>
          </a:p>
          <a:p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あり（○○製薬）</a:t>
            </a:r>
          </a:p>
          <a:p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なし</a:t>
            </a:r>
          </a:p>
        </p:txBody>
      </p:sp>
    </p:spTree>
    <p:extLst>
      <p:ext uri="{BB962C8B-B14F-4D97-AF65-F5344CB8AC3E}">
        <p14:creationId xmlns:p14="http://schemas.microsoft.com/office/powerpoint/2010/main" val="19679756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603250" y="311150"/>
            <a:ext cx="7837488" cy="2317750"/>
          </a:xfrm>
          <a:solidFill>
            <a:schemeClr val="bg1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altLang="ja-JP" dirty="0"/>
              <a:t> </a:t>
            </a:r>
            <a:r>
              <a:rPr lang="en-US" altLang="ja-JP" sz="3200" dirty="0"/>
              <a:t>the Japanese Association of</a:t>
            </a:r>
            <a:br>
              <a:rPr lang="en-US" altLang="ja-JP" sz="3200" dirty="0"/>
            </a:br>
            <a:r>
              <a:rPr lang="en-US" altLang="ja-JP" sz="3200" dirty="0"/>
              <a:t>Cardiovascular Intervention and Therapeutics</a:t>
            </a:r>
            <a:br>
              <a:rPr lang="en-US" altLang="ja-JP" sz="3200" b="1" dirty="0">
                <a:latin typeface="Arial" charset="0"/>
              </a:rPr>
            </a:br>
            <a:r>
              <a:rPr lang="en-US" altLang="ja-JP" dirty="0"/>
              <a:t>COI Disclosure</a:t>
            </a:r>
            <a:r>
              <a:rPr lang="ja-JP" altLang="en-US" sz="1400" b="1" dirty="0">
                <a:latin typeface="Arial" charset="0"/>
              </a:rPr>
              <a:t>　</a:t>
            </a:r>
            <a:br>
              <a:rPr lang="en-US" altLang="ja-JP" sz="2000" b="1" i="1" dirty="0"/>
            </a:br>
            <a:r>
              <a:rPr lang="en-US" altLang="ja-JP" sz="2000" i="1" dirty="0"/>
              <a:t>Name of First Author :</a:t>
            </a:r>
            <a:br>
              <a:rPr lang="ja-JP" altLang="en-US" sz="2000" dirty="0"/>
            </a:br>
            <a:endParaRPr lang="en-US" altLang="ja-JP" sz="2000" b="1" i="1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231635" y="3803162"/>
            <a:ext cx="3989386" cy="2600418"/>
          </a:xfrm>
        </p:spPr>
        <p:txBody>
          <a:bodyPr/>
          <a:lstStyle/>
          <a:p>
            <a:pPr indent="0" eaLnBrk="1" hangingPunct="1">
              <a:lnSpc>
                <a:spcPts val="1800"/>
              </a:lnSpc>
              <a:buFont typeface="Arial" charset="0"/>
              <a:buNone/>
            </a:pPr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①</a:t>
            </a:r>
            <a:r>
              <a:rPr lang="en-US" altLang="ja-JP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Consultation fees:</a:t>
            </a:r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　　　　</a:t>
            </a:r>
          </a:p>
          <a:p>
            <a:pPr indent="0" eaLnBrk="1" hangingPunct="1">
              <a:lnSpc>
                <a:spcPts val="1800"/>
              </a:lnSpc>
              <a:buFont typeface="Arial" charset="0"/>
              <a:buNone/>
            </a:pPr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②</a:t>
            </a:r>
            <a:r>
              <a:rPr lang="en-US" altLang="ja-JP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stock ownership/profit:</a:t>
            </a:r>
          </a:p>
          <a:p>
            <a:pPr indent="0" eaLnBrk="1" hangingPunct="1">
              <a:lnSpc>
                <a:spcPts val="1800"/>
              </a:lnSpc>
              <a:buFont typeface="Arial" charset="0"/>
              <a:buNone/>
            </a:pPr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③</a:t>
            </a:r>
            <a:r>
              <a:rPr lang="en-US" altLang="ja-JP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patent fees:</a:t>
            </a:r>
          </a:p>
          <a:p>
            <a:pPr indent="0" eaLnBrk="1" hangingPunct="1">
              <a:lnSpc>
                <a:spcPts val="1800"/>
              </a:lnSpc>
              <a:buFont typeface="Arial" charset="0"/>
              <a:buNone/>
            </a:pPr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④</a:t>
            </a:r>
            <a:r>
              <a:rPr lang="en-US" altLang="ja-JP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remuneration for lecture:</a:t>
            </a:r>
          </a:p>
          <a:p>
            <a:pPr indent="0" eaLnBrk="1" hangingPunct="1">
              <a:lnSpc>
                <a:spcPts val="1800"/>
              </a:lnSpc>
              <a:buFontTx/>
              <a:buNone/>
            </a:pPr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⑤</a:t>
            </a:r>
            <a:r>
              <a:rPr lang="en-US" altLang="ja-JP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manuscript fees:</a:t>
            </a:r>
          </a:p>
          <a:p>
            <a:pPr indent="0" eaLnBrk="1" hangingPunct="1">
              <a:lnSpc>
                <a:spcPts val="1800"/>
              </a:lnSpc>
              <a:buFont typeface="Arial" charset="0"/>
              <a:buNone/>
            </a:pPr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⑥</a:t>
            </a:r>
            <a:r>
              <a:rPr lang="en-US" altLang="ja-JP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trust research/joint research funds:</a:t>
            </a:r>
            <a:endParaRPr lang="ja-JP" altLang="en-US" sz="15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indent="0" eaLnBrk="1" hangingPunct="1">
              <a:lnSpc>
                <a:spcPts val="1800"/>
              </a:lnSpc>
              <a:buFontTx/>
              <a:buNone/>
            </a:pPr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⑦</a:t>
            </a:r>
            <a:r>
              <a:rPr lang="en-US" altLang="ja-JP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scholarship fund:</a:t>
            </a:r>
          </a:p>
          <a:p>
            <a:pPr indent="0" eaLnBrk="1" hangingPunct="1">
              <a:lnSpc>
                <a:spcPts val="1800"/>
              </a:lnSpc>
              <a:buFont typeface="Arial" charset="0"/>
              <a:buNone/>
            </a:pPr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⑧</a:t>
            </a:r>
            <a:r>
              <a:rPr lang="en-US" altLang="ja-JP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Affiliation with Endowed Department:</a:t>
            </a:r>
            <a:endParaRPr lang="ja-JP" altLang="en-US" sz="15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indent="0" eaLnBrk="1" hangingPunct="1">
              <a:lnSpc>
                <a:spcPts val="1800"/>
              </a:lnSpc>
              <a:buFontTx/>
              <a:buNone/>
            </a:pPr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⑨</a:t>
            </a:r>
            <a:r>
              <a:rPr lang="en-US" altLang="ja-JP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Other remuneration such as gifts:</a:t>
            </a:r>
            <a:endParaRPr lang="en-US" altLang="ja-JP" sz="1500" dirty="0">
              <a:solidFill>
                <a:srgbClr val="FFFF1F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603250" y="2785209"/>
            <a:ext cx="798493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buFont typeface="Arial" charset="0"/>
              <a:buNone/>
            </a:pPr>
            <a:r>
              <a:rPr lang="en-US" altLang="ja-JP" sz="2100" dirty="0">
                <a:latin typeface="+mn-lt"/>
              </a:rPr>
              <a:t>Use Form 1-B when you have conflicts of interest to disclose concerning a presentation. Give the name of commercial entity involved.</a:t>
            </a:r>
            <a:endParaRPr lang="ja-JP" altLang="en-US" sz="2100" dirty="0">
              <a:latin typeface="+mn-lt"/>
            </a:endParaRP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3950504" y="3803162"/>
            <a:ext cx="3204227" cy="26004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 eaLnBrk="1" hangingPunct="1">
              <a:lnSpc>
                <a:spcPts val="1800"/>
              </a:lnSpc>
              <a:buFont typeface="Arial" charset="0"/>
              <a:buNone/>
            </a:pPr>
            <a:r>
              <a:rPr lang="en-US" altLang="ja-JP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none</a:t>
            </a:r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　　　　</a:t>
            </a:r>
          </a:p>
          <a:p>
            <a:pPr indent="0" eaLnBrk="1" hangingPunct="1">
              <a:lnSpc>
                <a:spcPts val="1800"/>
              </a:lnSpc>
              <a:buFont typeface="Arial" charset="0"/>
              <a:buNone/>
            </a:pPr>
            <a:r>
              <a:rPr lang="en-US" altLang="ja-JP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none</a:t>
            </a:r>
          </a:p>
          <a:p>
            <a:pPr indent="0" eaLnBrk="1" hangingPunct="1">
              <a:lnSpc>
                <a:spcPts val="1800"/>
              </a:lnSpc>
              <a:buFontTx/>
              <a:buNone/>
            </a:pPr>
            <a:r>
              <a:rPr lang="en-US" altLang="ja-JP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none</a:t>
            </a:r>
          </a:p>
          <a:p>
            <a:pPr indent="0" eaLnBrk="1" hangingPunct="1">
              <a:lnSpc>
                <a:spcPts val="1800"/>
              </a:lnSpc>
              <a:buFontTx/>
              <a:buNone/>
            </a:pPr>
            <a:r>
              <a:rPr lang="en-US" altLang="ja-JP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none</a:t>
            </a:r>
          </a:p>
          <a:p>
            <a:pPr indent="0" eaLnBrk="1" hangingPunct="1">
              <a:lnSpc>
                <a:spcPts val="1800"/>
              </a:lnSpc>
              <a:buFontTx/>
              <a:buNone/>
            </a:pPr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○○</a:t>
            </a:r>
            <a:r>
              <a:rPr lang="en-US" altLang="ja-JP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pharmaceutical company</a:t>
            </a:r>
          </a:p>
          <a:p>
            <a:pPr indent="0" eaLnBrk="1" hangingPunct="1">
              <a:lnSpc>
                <a:spcPts val="1800"/>
              </a:lnSpc>
              <a:buFont typeface="Arial" charset="0"/>
              <a:buNone/>
            </a:pPr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○○</a:t>
            </a:r>
            <a:r>
              <a:rPr lang="en-US" altLang="ja-JP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pharmaceutical company</a:t>
            </a:r>
            <a:endParaRPr lang="ja-JP" altLang="en-US" sz="15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indent="0" eaLnBrk="1" hangingPunct="1">
              <a:lnSpc>
                <a:spcPts val="1800"/>
              </a:lnSpc>
              <a:buFontTx/>
              <a:buNone/>
            </a:pPr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○○</a:t>
            </a:r>
            <a:r>
              <a:rPr lang="en-US" altLang="ja-JP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pharmaceutical company</a:t>
            </a:r>
          </a:p>
          <a:p>
            <a:pPr indent="0" eaLnBrk="1" hangingPunct="1">
              <a:lnSpc>
                <a:spcPts val="1800"/>
              </a:lnSpc>
              <a:buFont typeface="Arial" charset="0"/>
              <a:buNone/>
            </a:pPr>
            <a:r>
              <a:rPr lang="en-US" altLang="ja-JP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yes</a:t>
            </a:r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（○○</a:t>
            </a:r>
            <a:r>
              <a:rPr lang="en-US" altLang="ja-JP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pharmaceuticals</a:t>
            </a:r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）</a:t>
            </a:r>
          </a:p>
          <a:p>
            <a:pPr indent="0" eaLnBrk="1" hangingPunct="1">
              <a:lnSpc>
                <a:spcPts val="1800"/>
              </a:lnSpc>
              <a:buFontTx/>
              <a:buNone/>
            </a:pPr>
            <a:r>
              <a:rPr lang="en-US" altLang="ja-JP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none</a:t>
            </a:r>
          </a:p>
          <a:p>
            <a:pPr indent="0" eaLnBrk="1" hangingPunct="1">
              <a:lnSpc>
                <a:spcPts val="1800"/>
              </a:lnSpc>
              <a:buFontTx/>
              <a:buNone/>
            </a:pPr>
            <a:endParaRPr lang="en-US" altLang="ja-JP" sz="1500" dirty="0">
              <a:solidFill>
                <a:srgbClr val="FFFF1F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576" y="1334584"/>
            <a:ext cx="1906958" cy="11295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角丸四角形 6"/>
          <p:cNvSpPr/>
          <p:nvPr/>
        </p:nvSpPr>
        <p:spPr>
          <a:xfrm>
            <a:off x="6808787" y="3740523"/>
            <a:ext cx="1958181" cy="177974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1600" dirty="0">
                <a:solidFill>
                  <a:srgbClr val="FF0000"/>
                </a:solidFill>
              </a:rPr>
              <a:t>If “yes”, give the name of company/organization. There is no need to disclose the amount.</a:t>
            </a:r>
            <a:endParaRPr lang="ja-JP" altLang="en-US" sz="1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Grp="1" noChangeArrowheads="1"/>
          </p:cNvSpPr>
          <p:nvPr>
            <p:ph idx="1"/>
          </p:nvPr>
        </p:nvSpPr>
        <p:spPr>
          <a:xfrm>
            <a:off x="614363" y="3246438"/>
            <a:ext cx="7845425" cy="556724"/>
          </a:xfrm>
          <a:ln w="28575">
            <a:noFill/>
          </a:ln>
        </p:spPr>
        <p:txBody>
          <a:bodyPr rtlCol="0">
            <a:normAutofit/>
          </a:bodyPr>
          <a:lstStyle/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sz="2800" u="sng" dirty="0"/>
              <a:t>COI Disclosure of First Author</a:t>
            </a:r>
            <a:r>
              <a:rPr lang="ja-JP" altLang="en-US" sz="2800" u="sng" dirty="0">
                <a:latin typeface="Arial" charset="0"/>
              </a:rPr>
              <a:t> </a:t>
            </a:r>
            <a:endParaRPr lang="en-US" altLang="ja-JP" sz="2800" u="sng" dirty="0">
              <a:latin typeface="Arial" charset="0"/>
            </a:endParaRPr>
          </a:p>
        </p:txBody>
      </p:sp>
      <p:sp>
        <p:nvSpPr>
          <p:cNvPr id="2052" name="正方形/長方形 6"/>
          <p:cNvSpPr>
            <a:spLocks noChangeArrowheads="1"/>
          </p:cNvSpPr>
          <p:nvPr/>
        </p:nvSpPr>
        <p:spPr bwMode="auto">
          <a:xfrm>
            <a:off x="534988" y="1828800"/>
            <a:ext cx="7832725" cy="12464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ja-JP" sz="2500" b="1" dirty="0"/>
              <a:t>The authors have no financial conflicts of interest to disclose concerning the presentation.</a:t>
            </a:r>
          </a:p>
          <a:p>
            <a:pPr eaLnBrk="1" hangingPunct="1"/>
            <a:r>
              <a:rPr lang="en-US" altLang="ja-JP" sz="2500" b="1" dirty="0"/>
              <a:t>or</a:t>
            </a:r>
            <a:endParaRPr kumimoji="0" lang="ja-JP" altLang="en-US" sz="2500" b="1" dirty="0"/>
          </a:p>
        </p:txBody>
      </p:sp>
      <p:sp>
        <p:nvSpPr>
          <p:cNvPr id="2053" name="正方形/長方形 7"/>
          <p:cNvSpPr>
            <a:spLocks noChangeArrowheads="1"/>
          </p:cNvSpPr>
          <p:nvPr/>
        </p:nvSpPr>
        <p:spPr bwMode="auto">
          <a:xfrm>
            <a:off x="609600" y="1858963"/>
            <a:ext cx="7894638" cy="1398587"/>
          </a:xfrm>
          <a:prstGeom prst="rect">
            <a:avLst/>
          </a:prstGeom>
          <a:noFill/>
          <a:ln w="28575" algn="ctr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endParaRPr kumimoji="0" lang="ja-JP" altLang="en-US" sz="3200" b="1" dirty="0"/>
          </a:p>
        </p:txBody>
      </p:sp>
      <p:sp>
        <p:nvSpPr>
          <p:cNvPr id="10" name="正方形/長方形 3"/>
          <p:cNvSpPr>
            <a:spLocks noChangeArrowheads="1"/>
          </p:cNvSpPr>
          <p:nvPr/>
        </p:nvSpPr>
        <p:spPr bwMode="auto">
          <a:xfrm>
            <a:off x="568917" y="351215"/>
            <a:ext cx="8142288" cy="12464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ja-JP" sz="2500" dirty="0"/>
              <a:t>Disclose COI status at the end of the poster </a:t>
            </a:r>
          </a:p>
          <a:p>
            <a:pPr eaLnBrk="1" hangingPunct="1"/>
            <a:r>
              <a:rPr lang="en-US" altLang="ja-JP" sz="2500" dirty="0"/>
              <a:t>when giving a presentation at academic meetings.</a:t>
            </a:r>
            <a:endParaRPr lang="ja-JP" altLang="en-US" sz="2500" dirty="0"/>
          </a:p>
          <a:p>
            <a:pPr eaLnBrk="1" hangingPunct="1"/>
            <a:r>
              <a:rPr lang="en-US" altLang="ja-JP" sz="2500" dirty="0"/>
              <a:t>Form 1-B How to Disclose COI status</a:t>
            </a:r>
            <a:endParaRPr kumimoji="0" lang="ja-JP" altLang="en-US" sz="2500" b="1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231635" y="3803162"/>
            <a:ext cx="3989386" cy="26004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 eaLnBrk="1" hangingPunct="1">
              <a:lnSpc>
                <a:spcPts val="1800"/>
              </a:lnSpc>
              <a:buFont typeface="Arial" charset="0"/>
              <a:buNone/>
            </a:pPr>
            <a:r>
              <a:rPr lang="ja-JP" altLang="en-US" sz="150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①</a:t>
            </a:r>
            <a:r>
              <a:rPr lang="en-US" altLang="ja-JP" sz="150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Consultation fees:</a:t>
            </a:r>
            <a:r>
              <a:rPr lang="ja-JP" altLang="en-US" sz="150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　　　　</a:t>
            </a:r>
          </a:p>
          <a:p>
            <a:pPr indent="0" eaLnBrk="1" hangingPunct="1">
              <a:lnSpc>
                <a:spcPts val="1800"/>
              </a:lnSpc>
              <a:buFont typeface="Arial" charset="0"/>
              <a:buNone/>
            </a:pPr>
            <a:r>
              <a:rPr lang="ja-JP" altLang="en-US" sz="150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②</a:t>
            </a:r>
            <a:r>
              <a:rPr lang="en-US" altLang="ja-JP" sz="150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stock ownership/profit:</a:t>
            </a:r>
          </a:p>
          <a:p>
            <a:pPr indent="0" eaLnBrk="1" hangingPunct="1">
              <a:lnSpc>
                <a:spcPts val="1800"/>
              </a:lnSpc>
              <a:buFont typeface="Arial" charset="0"/>
              <a:buNone/>
            </a:pPr>
            <a:r>
              <a:rPr lang="ja-JP" altLang="en-US" sz="150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③</a:t>
            </a:r>
            <a:r>
              <a:rPr lang="en-US" altLang="ja-JP" sz="150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patent fees:</a:t>
            </a:r>
          </a:p>
          <a:p>
            <a:pPr indent="0" eaLnBrk="1" hangingPunct="1">
              <a:lnSpc>
                <a:spcPts val="1800"/>
              </a:lnSpc>
              <a:buFont typeface="Arial" charset="0"/>
              <a:buNone/>
            </a:pPr>
            <a:r>
              <a:rPr lang="ja-JP" altLang="en-US" sz="150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④</a:t>
            </a:r>
            <a:r>
              <a:rPr lang="en-US" altLang="ja-JP" sz="150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remuneration for lecture:</a:t>
            </a:r>
          </a:p>
          <a:p>
            <a:pPr indent="0" eaLnBrk="1" hangingPunct="1">
              <a:lnSpc>
                <a:spcPts val="1800"/>
              </a:lnSpc>
              <a:buFontTx/>
              <a:buNone/>
            </a:pPr>
            <a:r>
              <a:rPr lang="ja-JP" altLang="en-US" sz="150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⑤</a:t>
            </a:r>
            <a:r>
              <a:rPr lang="en-US" altLang="ja-JP" sz="150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manuscript fees:</a:t>
            </a:r>
          </a:p>
          <a:p>
            <a:pPr indent="0" eaLnBrk="1" hangingPunct="1">
              <a:lnSpc>
                <a:spcPts val="1800"/>
              </a:lnSpc>
              <a:buFont typeface="Arial" charset="0"/>
              <a:buNone/>
            </a:pPr>
            <a:r>
              <a:rPr lang="ja-JP" altLang="en-US" sz="150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⑥</a:t>
            </a:r>
            <a:r>
              <a:rPr lang="en-US" altLang="ja-JP" sz="150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trust research/joint research funds:</a:t>
            </a:r>
            <a:endParaRPr lang="ja-JP" altLang="en-US" sz="150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indent="0" eaLnBrk="1" hangingPunct="1">
              <a:lnSpc>
                <a:spcPts val="1800"/>
              </a:lnSpc>
              <a:buFontTx/>
              <a:buNone/>
            </a:pPr>
            <a:r>
              <a:rPr lang="ja-JP" altLang="en-US" sz="150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⑦</a:t>
            </a:r>
            <a:r>
              <a:rPr lang="en-US" altLang="ja-JP" sz="150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scholarship fund:</a:t>
            </a:r>
          </a:p>
          <a:p>
            <a:pPr indent="0" eaLnBrk="1" hangingPunct="1">
              <a:lnSpc>
                <a:spcPts val="1800"/>
              </a:lnSpc>
              <a:buFont typeface="Arial" charset="0"/>
              <a:buNone/>
            </a:pPr>
            <a:r>
              <a:rPr lang="ja-JP" altLang="en-US" sz="150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⑧</a:t>
            </a:r>
            <a:r>
              <a:rPr lang="en-US" altLang="ja-JP" sz="150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Affiliation with Endowed Department:</a:t>
            </a:r>
            <a:endParaRPr lang="ja-JP" altLang="en-US" sz="150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indent="0" eaLnBrk="1" hangingPunct="1">
              <a:lnSpc>
                <a:spcPts val="1800"/>
              </a:lnSpc>
              <a:buFontTx/>
              <a:buNone/>
            </a:pPr>
            <a:r>
              <a:rPr lang="ja-JP" altLang="en-US" sz="150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⑨</a:t>
            </a:r>
            <a:r>
              <a:rPr lang="en-US" altLang="ja-JP" sz="150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Other remuneration such as gifts:</a:t>
            </a:r>
            <a:endParaRPr lang="en-US" altLang="ja-JP" sz="1500" dirty="0">
              <a:solidFill>
                <a:srgbClr val="FFFF1F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 bwMode="auto">
          <a:xfrm>
            <a:off x="3950504" y="3803162"/>
            <a:ext cx="3204227" cy="26004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 eaLnBrk="1" hangingPunct="1">
              <a:lnSpc>
                <a:spcPts val="1800"/>
              </a:lnSpc>
              <a:buFont typeface="Arial" charset="0"/>
              <a:buNone/>
            </a:pPr>
            <a:r>
              <a:rPr lang="en-US" altLang="ja-JP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none</a:t>
            </a:r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　　　　</a:t>
            </a:r>
          </a:p>
          <a:p>
            <a:pPr indent="0" eaLnBrk="1" hangingPunct="1">
              <a:lnSpc>
                <a:spcPts val="1800"/>
              </a:lnSpc>
              <a:buFont typeface="Arial" charset="0"/>
              <a:buNone/>
            </a:pPr>
            <a:r>
              <a:rPr lang="en-US" altLang="ja-JP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none</a:t>
            </a:r>
          </a:p>
          <a:p>
            <a:pPr indent="0" eaLnBrk="1" hangingPunct="1">
              <a:lnSpc>
                <a:spcPts val="1800"/>
              </a:lnSpc>
              <a:buFontTx/>
              <a:buNone/>
            </a:pPr>
            <a:r>
              <a:rPr lang="en-US" altLang="ja-JP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none</a:t>
            </a:r>
          </a:p>
          <a:p>
            <a:pPr indent="0" eaLnBrk="1" hangingPunct="1">
              <a:lnSpc>
                <a:spcPts val="1800"/>
              </a:lnSpc>
              <a:buFontTx/>
              <a:buNone/>
            </a:pPr>
            <a:r>
              <a:rPr lang="en-US" altLang="ja-JP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none</a:t>
            </a:r>
          </a:p>
          <a:p>
            <a:pPr indent="0" eaLnBrk="1" hangingPunct="1">
              <a:lnSpc>
                <a:spcPts val="1800"/>
              </a:lnSpc>
              <a:buFontTx/>
              <a:buNone/>
            </a:pPr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○○</a:t>
            </a:r>
            <a:r>
              <a:rPr lang="en-US" altLang="ja-JP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pharmaceutical company</a:t>
            </a:r>
          </a:p>
          <a:p>
            <a:pPr indent="0" eaLnBrk="1" hangingPunct="1">
              <a:lnSpc>
                <a:spcPts val="1800"/>
              </a:lnSpc>
              <a:buFont typeface="Arial" charset="0"/>
              <a:buNone/>
            </a:pPr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○○</a:t>
            </a:r>
            <a:r>
              <a:rPr lang="en-US" altLang="ja-JP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pharmaceutical company</a:t>
            </a:r>
            <a:endParaRPr lang="ja-JP" altLang="en-US" sz="15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indent="0" eaLnBrk="1" hangingPunct="1">
              <a:lnSpc>
                <a:spcPts val="1800"/>
              </a:lnSpc>
              <a:buFontTx/>
              <a:buNone/>
            </a:pPr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○○</a:t>
            </a:r>
            <a:r>
              <a:rPr lang="en-US" altLang="ja-JP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pharmaceutical company</a:t>
            </a:r>
          </a:p>
          <a:p>
            <a:pPr indent="0" eaLnBrk="1" hangingPunct="1">
              <a:lnSpc>
                <a:spcPts val="1800"/>
              </a:lnSpc>
              <a:buFont typeface="Arial" charset="0"/>
              <a:buNone/>
            </a:pPr>
            <a:r>
              <a:rPr lang="en-US" altLang="ja-JP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yes</a:t>
            </a:r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（○○</a:t>
            </a:r>
            <a:r>
              <a:rPr lang="en-US" altLang="ja-JP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pharmaceuticals</a:t>
            </a:r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）</a:t>
            </a:r>
          </a:p>
          <a:p>
            <a:pPr indent="0" eaLnBrk="1" hangingPunct="1">
              <a:lnSpc>
                <a:spcPts val="1800"/>
              </a:lnSpc>
              <a:buFontTx/>
              <a:buNone/>
            </a:pPr>
            <a:r>
              <a:rPr lang="en-US" altLang="ja-JP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none</a:t>
            </a:r>
          </a:p>
          <a:p>
            <a:pPr indent="0" eaLnBrk="1" hangingPunct="1">
              <a:lnSpc>
                <a:spcPts val="1800"/>
              </a:lnSpc>
              <a:buFontTx/>
              <a:buNone/>
            </a:pPr>
            <a:endParaRPr lang="en-US" altLang="ja-JP" sz="1500" dirty="0">
              <a:solidFill>
                <a:srgbClr val="FFFF1F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3" name="角丸四角形 12"/>
          <p:cNvSpPr/>
          <p:nvPr/>
        </p:nvSpPr>
        <p:spPr>
          <a:xfrm>
            <a:off x="6808787" y="3740523"/>
            <a:ext cx="1958181" cy="177974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1600" dirty="0">
                <a:solidFill>
                  <a:srgbClr val="FF0000"/>
                </a:solidFill>
              </a:rPr>
              <a:t>If “yes”, give the name of company/organization. There is no need to disclose the amount.</a:t>
            </a:r>
            <a:endParaRPr lang="ja-JP" altLang="en-US" sz="1600" dirty="0">
              <a:solidFill>
                <a:srgbClr val="FF0000"/>
              </a:solidFill>
            </a:endParaRP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4731" y="639364"/>
            <a:ext cx="1689244" cy="10005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950864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616</TotalTime>
  <Words>243</Words>
  <Application>Microsoft Office PowerPoint</Application>
  <PresentationFormat>画面に合わせる (4:3)</PresentationFormat>
  <Paragraphs>93</Paragraphs>
  <Slides>4</Slides>
  <Notes>4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1" baseType="lpstr">
      <vt:lpstr>HGPｺﾞｼｯｸM</vt:lpstr>
      <vt:lpstr>HGP創英角ｺﾞｼｯｸUB</vt:lpstr>
      <vt:lpstr>HGSｺﾞｼｯｸE</vt:lpstr>
      <vt:lpstr>Arial</vt:lpstr>
      <vt:lpstr>Calibri</vt:lpstr>
      <vt:lpstr>Times New Roman</vt:lpstr>
      <vt:lpstr>Office テーマ</vt:lpstr>
      <vt:lpstr>PowerPoint プレゼンテーション</vt:lpstr>
      <vt:lpstr>PowerPoint プレゼンテーション</vt:lpstr>
      <vt:lpstr> the Japanese Association of Cardiovascular Intervention and Therapeutics COI Disclosure　 Name of First Author : </vt:lpstr>
      <vt:lpstr>PowerPoint プレゼンテーション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Travis Alexander Yano</dc:creator>
  <cp:lastModifiedBy>CVIT PC30</cp:lastModifiedBy>
  <cp:revision>100</cp:revision>
  <cp:lastPrinted>2019-07-16T01:31:39Z</cp:lastPrinted>
  <dcterms:created xsi:type="dcterms:W3CDTF">2000-09-04T17:39:07Z</dcterms:created>
  <dcterms:modified xsi:type="dcterms:W3CDTF">2019-07-17T05:37:21Z</dcterms:modified>
</cp:coreProperties>
</file>